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8" r:id="rId1"/>
  </p:sldMasterIdLst>
  <p:notesMasterIdLst>
    <p:notesMasterId r:id="rId9"/>
  </p:notesMasterIdLst>
  <p:handoutMasterIdLst>
    <p:handoutMasterId r:id="rId10"/>
  </p:handout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леонид Саушкин" initials="лС" lastIdx="1" clrIdx="0">
    <p:extLst>
      <p:ext uri="{19B8F6BF-5375-455C-9EA6-DF929625EA0E}">
        <p15:presenceInfo xmlns:p15="http://schemas.microsoft.com/office/powerpoint/2012/main" userId="9aee761c8b72562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4918"/>
    <a:srgbClr val="787171"/>
    <a:srgbClr val="D348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84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eg"/></Relationships>
</file>

<file path=ppt/diagrams/_rels/data3.xml.rels><?xml version="1.0" encoding="UTF-8" standalone="yes"?>
<Relationships xmlns="http://schemas.openxmlformats.org/package/2006/relationships"><Relationship Id="rId2" Type="http://schemas.microsoft.com/office/2007/relationships/hdphoto" Target="../media/hdphoto2.wdp"/><Relationship Id="rId1" Type="http://schemas.openxmlformats.org/officeDocument/2006/relationships/image" Target="../media/image14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eg"/></Relationships>
</file>

<file path=ppt/diagrams/_rels/drawing3.xml.rels><?xml version="1.0" encoding="UTF-8" standalone="yes"?>
<Relationships xmlns="http://schemas.openxmlformats.org/package/2006/relationships"><Relationship Id="rId2" Type="http://schemas.microsoft.com/office/2007/relationships/hdphoto" Target="../media/hdphoto2.wdp"/><Relationship Id="rId1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687FEA-CAF4-4B6F-85CB-9B8ACD60F19A}" type="doc">
      <dgm:prSet loTypeId="urn:microsoft.com/office/officeart/2005/8/layout/vList3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A7A5B0E-2F8B-4074-842E-C6F432CED6C9}">
      <dgm:prSet custT="1"/>
      <dgm:spPr/>
      <dgm:t>
        <a:bodyPr/>
        <a:lstStyle/>
        <a:p>
          <a:r>
            <a:rPr lang="en-US" sz="1800" dirty="0"/>
            <a:t>1. </a:t>
          </a:r>
          <a:r>
            <a:rPr lang="ru-RU" sz="1800" dirty="0"/>
            <a:t>Создание дружелюбного интерфейса для удобной работы с программой</a:t>
          </a:r>
        </a:p>
      </dgm:t>
    </dgm:pt>
    <dgm:pt modelId="{76F5D097-838C-4B61-884A-C0F2084A34D3}" type="parTrans" cxnId="{88413A95-2209-481D-9740-E98A405E0A59}">
      <dgm:prSet/>
      <dgm:spPr/>
      <dgm:t>
        <a:bodyPr/>
        <a:lstStyle/>
        <a:p>
          <a:endParaRPr lang="ru-RU"/>
        </a:p>
      </dgm:t>
    </dgm:pt>
    <dgm:pt modelId="{9E70E865-576C-4CD1-85A7-12CAA93C71E4}" type="sibTrans" cxnId="{88413A95-2209-481D-9740-E98A405E0A59}">
      <dgm:prSet/>
      <dgm:spPr/>
      <dgm:t>
        <a:bodyPr/>
        <a:lstStyle/>
        <a:p>
          <a:endParaRPr lang="ru-RU"/>
        </a:p>
      </dgm:t>
    </dgm:pt>
    <dgm:pt modelId="{5E7066BA-40A7-4D05-941F-F80E5A7A2BD1}">
      <dgm:prSet custT="1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</a:gradFill>
      </dgm:spPr>
      <dgm:t>
        <a:bodyPr/>
        <a:lstStyle/>
        <a:p>
          <a:r>
            <a:rPr lang="en-US" sz="1800" dirty="0"/>
            <a:t>2. </a:t>
          </a:r>
          <a:r>
            <a:rPr lang="ru-RU" sz="1800" dirty="0"/>
            <a:t>Обучение работников использованию новой цифровой системы</a:t>
          </a:r>
        </a:p>
      </dgm:t>
    </dgm:pt>
    <dgm:pt modelId="{2C1890CE-0B12-4961-ABD9-16A13AF7E398}" type="parTrans" cxnId="{C4613545-E16C-44F9-945C-C5B8B021FF36}">
      <dgm:prSet/>
      <dgm:spPr/>
      <dgm:t>
        <a:bodyPr/>
        <a:lstStyle/>
        <a:p>
          <a:endParaRPr lang="ru-RU"/>
        </a:p>
      </dgm:t>
    </dgm:pt>
    <dgm:pt modelId="{4251D576-4D57-458C-87FD-B06B4323FA3E}" type="sibTrans" cxnId="{C4613545-E16C-44F9-945C-C5B8B021FF36}">
      <dgm:prSet/>
      <dgm:spPr/>
      <dgm:t>
        <a:bodyPr/>
        <a:lstStyle/>
        <a:p>
          <a:endParaRPr lang="ru-RU"/>
        </a:p>
      </dgm:t>
    </dgm:pt>
    <dgm:pt modelId="{01742CEB-4DA4-422A-AF1F-CEB3548511A2}">
      <dgm:prSet custT="1"/>
      <dgm:spPr/>
      <dgm:t>
        <a:bodyPr/>
        <a:lstStyle/>
        <a:p>
          <a:r>
            <a:rPr lang="en-US" sz="1800" dirty="0"/>
            <a:t>3. </a:t>
          </a:r>
          <a:r>
            <a:rPr lang="ru-RU" sz="1800" dirty="0"/>
            <a:t>Интеграция с иными цифровыми продуктами компании </a:t>
          </a:r>
          <a:r>
            <a:rPr lang="ru-RU" sz="1800" dirty="0" err="1"/>
            <a:t>Норникель</a:t>
          </a:r>
          <a:endParaRPr lang="ru-RU" sz="1800" dirty="0"/>
        </a:p>
      </dgm:t>
    </dgm:pt>
    <dgm:pt modelId="{1ACDF984-60A2-4CF5-BB38-5F81639C050E}" type="parTrans" cxnId="{2E72AE3D-D3B3-49C4-B5EA-7502DE34A4CC}">
      <dgm:prSet/>
      <dgm:spPr/>
      <dgm:t>
        <a:bodyPr/>
        <a:lstStyle/>
        <a:p>
          <a:endParaRPr lang="ru-RU"/>
        </a:p>
      </dgm:t>
    </dgm:pt>
    <dgm:pt modelId="{F7145D96-6BBC-4E72-A073-748B570CC6CD}" type="sibTrans" cxnId="{2E72AE3D-D3B3-49C4-B5EA-7502DE34A4CC}">
      <dgm:prSet/>
      <dgm:spPr/>
      <dgm:t>
        <a:bodyPr/>
        <a:lstStyle/>
        <a:p>
          <a:endParaRPr lang="ru-RU"/>
        </a:p>
      </dgm:t>
    </dgm:pt>
    <dgm:pt modelId="{A21E5629-3C32-469D-B464-7C4FD403E2FC}" type="pres">
      <dgm:prSet presAssocID="{65687FEA-CAF4-4B6F-85CB-9B8ACD60F19A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1F6BEDF2-3530-48BD-BADC-97471B3F1F22}" type="pres">
      <dgm:prSet presAssocID="{8A7A5B0E-2F8B-4074-842E-C6F432CED6C9}" presName="composite" presStyleCnt="0"/>
      <dgm:spPr/>
    </dgm:pt>
    <dgm:pt modelId="{81E70491-E0F6-4336-84E4-9E168EBB5F97}" type="pres">
      <dgm:prSet presAssocID="{8A7A5B0E-2F8B-4074-842E-C6F432CED6C9}" presName="imgShp" presStyleLbl="fgImgPlace1" presStyleIdx="0" presStyleCnt="3"/>
      <dgm:spPr>
        <a:solidFill>
          <a:schemeClr val="tx1"/>
        </a:solidFill>
      </dgm:spPr>
    </dgm:pt>
    <dgm:pt modelId="{FB5F1ABD-0F53-4C59-A35D-89731CD7DE8B}" type="pres">
      <dgm:prSet presAssocID="{8A7A5B0E-2F8B-4074-842E-C6F432CED6C9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3B4F04E-BFE3-4A2F-B28A-13448F298F74}" type="pres">
      <dgm:prSet presAssocID="{9E70E865-576C-4CD1-85A7-12CAA93C71E4}" presName="spacing" presStyleCnt="0"/>
      <dgm:spPr/>
    </dgm:pt>
    <dgm:pt modelId="{FE8D8685-660C-4151-9832-D291D4CB0415}" type="pres">
      <dgm:prSet presAssocID="{5E7066BA-40A7-4D05-941F-F80E5A7A2BD1}" presName="composite" presStyleCnt="0"/>
      <dgm:spPr/>
    </dgm:pt>
    <dgm:pt modelId="{E6236F4A-C1D7-4054-ABD4-46C1C8EB0B35}" type="pres">
      <dgm:prSet presAssocID="{5E7066BA-40A7-4D05-941F-F80E5A7A2BD1}" presName="imgShp" presStyleLbl="fgImgPlace1" presStyleIdx="1" presStyleCnt="3"/>
      <dgm:spPr>
        <a:solidFill>
          <a:schemeClr val="tx1"/>
        </a:solidFill>
      </dgm:spPr>
    </dgm:pt>
    <dgm:pt modelId="{CA164F4B-38B7-44F4-8ACA-0683084DF138}" type="pres">
      <dgm:prSet presAssocID="{5E7066BA-40A7-4D05-941F-F80E5A7A2BD1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5259089-F293-45A1-A5A1-20E1923BCDFF}" type="pres">
      <dgm:prSet presAssocID="{4251D576-4D57-458C-87FD-B06B4323FA3E}" presName="spacing" presStyleCnt="0"/>
      <dgm:spPr/>
    </dgm:pt>
    <dgm:pt modelId="{9C894878-5F81-4B61-897B-FC800979FE85}" type="pres">
      <dgm:prSet presAssocID="{01742CEB-4DA4-422A-AF1F-CEB3548511A2}" presName="composite" presStyleCnt="0"/>
      <dgm:spPr/>
    </dgm:pt>
    <dgm:pt modelId="{52554362-EC3D-4E96-80B0-710671056103}" type="pres">
      <dgm:prSet presAssocID="{01742CEB-4DA4-422A-AF1F-CEB3548511A2}" presName="imgShp" presStyleLbl="fgImgPlace1" presStyleIdx="2" presStyleCnt="3"/>
      <dgm:spPr>
        <a:solidFill>
          <a:schemeClr val="tx1"/>
        </a:solidFill>
      </dgm:spPr>
    </dgm:pt>
    <dgm:pt modelId="{D271ACC5-833F-462C-8DF2-F5F8338D605F}" type="pres">
      <dgm:prSet presAssocID="{01742CEB-4DA4-422A-AF1F-CEB3548511A2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0342F121-0F00-4725-B3FC-6DBC0AE259C2}" type="presOf" srcId="{8A7A5B0E-2F8B-4074-842E-C6F432CED6C9}" destId="{FB5F1ABD-0F53-4C59-A35D-89731CD7DE8B}" srcOrd="0" destOrd="0" presId="urn:microsoft.com/office/officeart/2005/8/layout/vList3"/>
    <dgm:cxn modelId="{2E72AE3D-D3B3-49C4-B5EA-7502DE34A4CC}" srcId="{65687FEA-CAF4-4B6F-85CB-9B8ACD60F19A}" destId="{01742CEB-4DA4-422A-AF1F-CEB3548511A2}" srcOrd="2" destOrd="0" parTransId="{1ACDF984-60A2-4CF5-BB38-5F81639C050E}" sibTransId="{F7145D96-6BBC-4E72-A073-748B570CC6CD}"/>
    <dgm:cxn modelId="{27A30854-B7BB-4709-B9D4-71C92EC5C68E}" type="presOf" srcId="{5E7066BA-40A7-4D05-941F-F80E5A7A2BD1}" destId="{CA164F4B-38B7-44F4-8ACA-0683084DF138}" srcOrd="0" destOrd="0" presId="urn:microsoft.com/office/officeart/2005/8/layout/vList3"/>
    <dgm:cxn modelId="{88413A95-2209-481D-9740-E98A405E0A59}" srcId="{65687FEA-CAF4-4B6F-85CB-9B8ACD60F19A}" destId="{8A7A5B0E-2F8B-4074-842E-C6F432CED6C9}" srcOrd="0" destOrd="0" parTransId="{76F5D097-838C-4B61-884A-C0F2084A34D3}" sibTransId="{9E70E865-576C-4CD1-85A7-12CAA93C71E4}"/>
    <dgm:cxn modelId="{8C42EF72-56D8-47A8-A811-36713A9A6C22}" type="presOf" srcId="{65687FEA-CAF4-4B6F-85CB-9B8ACD60F19A}" destId="{A21E5629-3C32-469D-B464-7C4FD403E2FC}" srcOrd="0" destOrd="0" presId="urn:microsoft.com/office/officeart/2005/8/layout/vList3"/>
    <dgm:cxn modelId="{C4613545-E16C-44F9-945C-C5B8B021FF36}" srcId="{65687FEA-CAF4-4B6F-85CB-9B8ACD60F19A}" destId="{5E7066BA-40A7-4D05-941F-F80E5A7A2BD1}" srcOrd="1" destOrd="0" parTransId="{2C1890CE-0B12-4961-ABD9-16A13AF7E398}" sibTransId="{4251D576-4D57-458C-87FD-B06B4323FA3E}"/>
    <dgm:cxn modelId="{C2B6F899-82C3-46D4-8D82-A2108B64B87A}" type="presOf" srcId="{01742CEB-4DA4-422A-AF1F-CEB3548511A2}" destId="{D271ACC5-833F-462C-8DF2-F5F8338D605F}" srcOrd="0" destOrd="0" presId="urn:microsoft.com/office/officeart/2005/8/layout/vList3"/>
    <dgm:cxn modelId="{ACC0C890-CA8A-44E0-A9E4-53066230B302}" type="presParOf" srcId="{A21E5629-3C32-469D-B464-7C4FD403E2FC}" destId="{1F6BEDF2-3530-48BD-BADC-97471B3F1F22}" srcOrd="0" destOrd="0" presId="urn:microsoft.com/office/officeart/2005/8/layout/vList3"/>
    <dgm:cxn modelId="{2DC3AA59-A2DB-4006-B1D1-89ADD1D76765}" type="presParOf" srcId="{1F6BEDF2-3530-48BD-BADC-97471B3F1F22}" destId="{81E70491-E0F6-4336-84E4-9E168EBB5F97}" srcOrd="0" destOrd="0" presId="urn:microsoft.com/office/officeart/2005/8/layout/vList3"/>
    <dgm:cxn modelId="{3D38109E-1FE6-4873-91DF-C378C603F693}" type="presParOf" srcId="{1F6BEDF2-3530-48BD-BADC-97471B3F1F22}" destId="{FB5F1ABD-0F53-4C59-A35D-89731CD7DE8B}" srcOrd="1" destOrd="0" presId="urn:microsoft.com/office/officeart/2005/8/layout/vList3"/>
    <dgm:cxn modelId="{8535826C-46AA-40F2-8D12-D3EEE53F7F50}" type="presParOf" srcId="{A21E5629-3C32-469D-B464-7C4FD403E2FC}" destId="{13B4F04E-BFE3-4A2F-B28A-13448F298F74}" srcOrd="1" destOrd="0" presId="urn:microsoft.com/office/officeart/2005/8/layout/vList3"/>
    <dgm:cxn modelId="{6019028D-FBC6-4CDF-9147-063B18A38FA3}" type="presParOf" srcId="{A21E5629-3C32-469D-B464-7C4FD403E2FC}" destId="{FE8D8685-660C-4151-9832-D291D4CB0415}" srcOrd="2" destOrd="0" presId="urn:microsoft.com/office/officeart/2005/8/layout/vList3"/>
    <dgm:cxn modelId="{128A559D-523D-4BF5-A4DA-EAAB0CF8FF25}" type="presParOf" srcId="{FE8D8685-660C-4151-9832-D291D4CB0415}" destId="{E6236F4A-C1D7-4054-ABD4-46C1C8EB0B35}" srcOrd="0" destOrd="0" presId="urn:microsoft.com/office/officeart/2005/8/layout/vList3"/>
    <dgm:cxn modelId="{FED2C9BC-AAFD-4276-8C74-26C81107F42F}" type="presParOf" srcId="{FE8D8685-660C-4151-9832-D291D4CB0415}" destId="{CA164F4B-38B7-44F4-8ACA-0683084DF138}" srcOrd="1" destOrd="0" presId="urn:microsoft.com/office/officeart/2005/8/layout/vList3"/>
    <dgm:cxn modelId="{5A7226CC-4053-4A28-9851-750364F44DF6}" type="presParOf" srcId="{A21E5629-3C32-469D-B464-7C4FD403E2FC}" destId="{25259089-F293-45A1-A5A1-20E1923BCDFF}" srcOrd="3" destOrd="0" presId="urn:microsoft.com/office/officeart/2005/8/layout/vList3"/>
    <dgm:cxn modelId="{B8091FD5-6284-4513-9C26-24F16BA3AF80}" type="presParOf" srcId="{A21E5629-3C32-469D-B464-7C4FD403E2FC}" destId="{9C894878-5F81-4B61-897B-FC800979FE85}" srcOrd="4" destOrd="0" presId="urn:microsoft.com/office/officeart/2005/8/layout/vList3"/>
    <dgm:cxn modelId="{EFB4FACB-DFEE-4B73-AA89-3590D030B2EA}" type="presParOf" srcId="{9C894878-5F81-4B61-897B-FC800979FE85}" destId="{52554362-EC3D-4E96-80B0-710671056103}" srcOrd="0" destOrd="0" presId="urn:microsoft.com/office/officeart/2005/8/layout/vList3"/>
    <dgm:cxn modelId="{3A719D34-CEC6-43E2-B89C-73DEAB3D0B3B}" type="presParOf" srcId="{9C894878-5F81-4B61-897B-FC800979FE85}" destId="{D271ACC5-833F-462C-8DF2-F5F8338D605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620854-D981-49C5-97DE-EA0A0C74624A}" type="doc">
      <dgm:prSet loTypeId="urn:microsoft.com/office/officeart/2008/layout/CircularPictureCallout" loCatId="picture" qsTypeId="urn:microsoft.com/office/officeart/2005/8/quickstyle/simple5" qsCatId="simple" csTypeId="urn:microsoft.com/office/officeart/2005/8/colors/accent1_2" csCatId="accent1" phldr="1"/>
      <dgm:spPr/>
    </dgm:pt>
    <dgm:pt modelId="{1FE93F7A-242C-43A6-B810-CD79222456F0}">
      <dgm:prSet phldrT="[Текст]" phldr="1"/>
      <dgm:spPr/>
      <dgm:t>
        <a:bodyPr/>
        <a:lstStyle/>
        <a:p>
          <a:endParaRPr lang="ru-RU" dirty="0"/>
        </a:p>
      </dgm:t>
    </dgm:pt>
    <dgm:pt modelId="{F99361AB-05E3-42F8-BADE-D36694DBD4CD}" type="parTrans" cxnId="{2B646F59-99CB-4398-B37C-5636518310C8}">
      <dgm:prSet/>
      <dgm:spPr/>
      <dgm:t>
        <a:bodyPr/>
        <a:lstStyle/>
        <a:p>
          <a:endParaRPr lang="ru-RU"/>
        </a:p>
      </dgm:t>
    </dgm:pt>
    <dgm:pt modelId="{96B5B436-6C66-4E00-938B-9292E5A5716D}" type="sibTrans" cxnId="{2B646F59-99CB-4398-B37C-5636518310C8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ru-RU"/>
        </a:p>
      </dgm:t>
    </dgm:pt>
    <dgm:pt modelId="{34D9D953-0781-402C-B482-BA105016168E}" type="pres">
      <dgm:prSet presAssocID="{B6620854-D981-49C5-97DE-EA0A0C74624A}" presName="Name0" presStyleCnt="0">
        <dgm:presLayoutVars>
          <dgm:chMax val="7"/>
          <dgm:chPref val="7"/>
          <dgm:dir/>
        </dgm:presLayoutVars>
      </dgm:prSet>
      <dgm:spPr/>
    </dgm:pt>
    <dgm:pt modelId="{591D954F-683C-4E98-9476-EEABCB0830F5}" type="pres">
      <dgm:prSet presAssocID="{B6620854-D981-49C5-97DE-EA0A0C74624A}" presName="Name1" presStyleCnt="0"/>
      <dgm:spPr/>
    </dgm:pt>
    <dgm:pt modelId="{A6F71A34-00CD-4EA4-A9D9-C37B46455190}" type="pres">
      <dgm:prSet presAssocID="{96B5B436-6C66-4E00-938B-9292E5A5716D}" presName="picture_1" presStyleCnt="0"/>
      <dgm:spPr/>
    </dgm:pt>
    <dgm:pt modelId="{DD55AE95-4D2E-45F6-BC21-E0AAB057F807}" type="pres">
      <dgm:prSet presAssocID="{96B5B436-6C66-4E00-938B-9292E5A5716D}" presName="pictureRepeatNode" presStyleLbl="alignImgPlace1" presStyleIdx="0" presStyleCnt="1" custScaleX="125926" custScaleY="125926" custLinFactNeighborX="-17377" custLinFactNeighborY="-35982"/>
      <dgm:spPr/>
      <dgm:t>
        <a:bodyPr/>
        <a:lstStyle/>
        <a:p>
          <a:endParaRPr lang="ru-RU"/>
        </a:p>
      </dgm:t>
    </dgm:pt>
    <dgm:pt modelId="{37F9281C-C497-4A23-B927-F5A8A521FC4B}" type="pres">
      <dgm:prSet presAssocID="{1FE93F7A-242C-43A6-B810-CD79222456F0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747C3D39-B55D-4CFF-B17F-4A47E339F901}" type="presOf" srcId="{1FE93F7A-242C-43A6-B810-CD79222456F0}" destId="{37F9281C-C497-4A23-B927-F5A8A521FC4B}" srcOrd="0" destOrd="0" presId="urn:microsoft.com/office/officeart/2008/layout/CircularPictureCallout"/>
    <dgm:cxn modelId="{B101D982-10FE-41E2-A42F-9B82637E7BBB}" type="presOf" srcId="{96B5B436-6C66-4E00-938B-9292E5A5716D}" destId="{DD55AE95-4D2E-45F6-BC21-E0AAB057F807}" srcOrd="0" destOrd="0" presId="urn:microsoft.com/office/officeart/2008/layout/CircularPictureCallout"/>
    <dgm:cxn modelId="{BE053FC4-9614-4EAD-8C0D-FDCA48D6AB14}" type="presOf" srcId="{B6620854-D981-49C5-97DE-EA0A0C74624A}" destId="{34D9D953-0781-402C-B482-BA105016168E}" srcOrd="0" destOrd="0" presId="urn:microsoft.com/office/officeart/2008/layout/CircularPictureCallout"/>
    <dgm:cxn modelId="{2B646F59-99CB-4398-B37C-5636518310C8}" srcId="{B6620854-D981-49C5-97DE-EA0A0C74624A}" destId="{1FE93F7A-242C-43A6-B810-CD79222456F0}" srcOrd="0" destOrd="0" parTransId="{F99361AB-05E3-42F8-BADE-D36694DBD4CD}" sibTransId="{96B5B436-6C66-4E00-938B-9292E5A5716D}"/>
    <dgm:cxn modelId="{EC845595-7E29-459F-9CC8-5953248D606E}" type="presParOf" srcId="{34D9D953-0781-402C-B482-BA105016168E}" destId="{591D954F-683C-4E98-9476-EEABCB0830F5}" srcOrd="0" destOrd="0" presId="urn:microsoft.com/office/officeart/2008/layout/CircularPictureCallout"/>
    <dgm:cxn modelId="{51C5737E-7CE3-4FE5-B220-96C7ACD159B4}" type="presParOf" srcId="{591D954F-683C-4E98-9476-EEABCB0830F5}" destId="{A6F71A34-00CD-4EA4-A9D9-C37B46455190}" srcOrd="0" destOrd="0" presId="urn:microsoft.com/office/officeart/2008/layout/CircularPictureCallout"/>
    <dgm:cxn modelId="{F79C2927-A500-40F7-BAD3-BC862CFB9F51}" type="presParOf" srcId="{A6F71A34-00CD-4EA4-A9D9-C37B46455190}" destId="{DD55AE95-4D2E-45F6-BC21-E0AAB057F807}" srcOrd="0" destOrd="0" presId="urn:microsoft.com/office/officeart/2008/layout/CircularPictureCallout"/>
    <dgm:cxn modelId="{7B29A535-E28E-46BF-A827-333F5C9B06CE}" type="presParOf" srcId="{591D954F-683C-4E98-9476-EEABCB0830F5}" destId="{37F9281C-C497-4A23-B927-F5A8A521FC4B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B2F5F9-AA9D-4ABF-80C7-2C7C5621A93D}" type="doc">
      <dgm:prSet loTypeId="urn:microsoft.com/office/officeart/2008/layout/CircularPictureCallout" loCatId="picture" qsTypeId="urn:microsoft.com/office/officeart/2005/8/quickstyle/simple5" qsCatId="simple" csTypeId="urn:microsoft.com/office/officeart/2005/8/colors/accent1_2" csCatId="accent1" phldr="1"/>
      <dgm:spPr/>
    </dgm:pt>
    <dgm:pt modelId="{0746CA04-0415-41F1-B9B2-E88D6174073D}">
      <dgm:prSet phldrT="[Текст]"/>
      <dgm:spPr/>
      <dgm:t>
        <a:bodyPr/>
        <a:lstStyle/>
        <a:p>
          <a:endParaRPr lang="ru-RU" dirty="0"/>
        </a:p>
      </dgm:t>
    </dgm:pt>
    <dgm:pt modelId="{FA280DDD-214E-44E2-A8E9-B2CF02BCFCA5}" type="parTrans" cxnId="{BCD9DDDA-5830-4822-A771-6FD6DD0511F1}">
      <dgm:prSet/>
      <dgm:spPr/>
      <dgm:t>
        <a:bodyPr/>
        <a:lstStyle/>
        <a:p>
          <a:endParaRPr lang="ru-RU"/>
        </a:p>
      </dgm:t>
    </dgm:pt>
    <dgm:pt modelId="{4DF94EBB-5684-4427-ADD8-48B57CCF157D}" type="sibTrans" cxnId="{BCD9DDDA-5830-4822-A771-6FD6DD0511F1}">
      <dgm:prSet/>
      <dgm:spPr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ru-RU"/>
        </a:p>
      </dgm:t>
    </dgm:pt>
    <dgm:pt modelId="{2513833B-AC24-4287-A055-13319DFA3682}" type="pres">
      <dgm:prSet presAssocID="{11B2F5F9-AA9D-4ABF-80C7-2C7C5621A93D}" presName="Name0" presStyleCnt="0">
        <dgm:presLayoutVars>
          <dgm:chMax val="7"/>
          <dgm:chPref val="7"/>
          <dgm:dir/>
        </dgm:presLayoutVars>
      </dgm:prSet>
      <dgm:spPr/>
    </dgm:pt>
    <dgm:pt modelId="{B79EDE70-8DC3-40A4-91C3-3C10826B3499}" type="pres">
      <dgm:prSet presAssocID="{11B2F5F9-AA9D-4ABF-80C7-2C7C5621A93D}" presName="Name1" presStyleCnt="0"/>
      <dgm:spPr/>
    </dgm:pt>
    <dgm:pt modelId="{5F404AC1-DE5A-4F22-AC9E-E5B6FF29DF6D}" type="pres">
      <dgm:prSet presAssocID="{4DF94EBB-5684-4427-ADD8-48B57CCF157D}" presName="picture_1" presStyleCnt="0"/>
      <dgm:spPr/>
    </dgm:pt>
    <dgm:pt modelId="{444A21AA-1BD8-4E92-9701-E199D80E6C57}" type="pres">
      <dgm:prSet presAssocID="{4DF94EBB-5684-4427-ADD8-48B57CCF157D}" presName="pictureRepeatNode" presStyleLbl="alignImgPlace1" presStyleIdx="0" presStyleCnt="1" custLinFactNeighborX="-4730" custLinFactNeighborY="-14858"/>
      <dgm:spPr/>
      <dgm:t>
        <a:bodyPr/>
        <a:lstStyle/>
        <a:p>
          <a:endParaRPr lang="ru-RU"/>
        </a:p>
      </dgm:t>
    </dgm:pt>
    <dgm:pt modelId="{749CF29B-D4D3-40D3-8571-5886710DD046}" type="pres">
      <dgm:prSet presAssocID="{0746CA04-0415-41F1-B9B2-E88D6174073D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B6970913-5357-4103-9653-F71723B0FB3C}" type="presOf" srcId="{4DF94EBB-5684-4427-ADD8-48B57CCF157D}" destId="{444A21AA-1BD8-4E92-9701-E199D80E6C57}" srcOrd="0" destOrd="0" presId="urn:microsoft.com/office/officeart/2008/layout/CircularPictureCallout"/>
    <dgm:cxn modelId="{F41243AD-06AF-4B5A-80ED-93654739EEF2}" type="presOf" srcId="{0746CA04-0415-41F1-B9B2-E88D6174073D}" destId="{749CF29B-D4D3-40D3-8571-5886710DD046}" srcOrd="0" destOrd="0" presId="urn:microsoft.com/office/officeart/2008/layout/CircularPictureCallout"/>
    <dgm:cxn modelId="{65CA9626-6913-4D67-A3BA-7AE0A54F1DB3}" type="presOf" srcId="{11B2F5F9-AA9D-4ABF-80C7-2C7C5621A93D}" destId="{2513833B-AC24-4287-A055-13319DFA3682}" srcOrd="0" destOrd="0" presId="urn:microsoft.com/office/officeart/2008/layout/CircularPictureCallout"/>
    <dgm:cxn modelId="{BCD9DDDA-5830-4822-A771-6FD6DD0511F1}" srcId="{11B2F5F9-AA9D-4ABF-80C7-2C7C5621A93D}" destId="{0746CA04-0415-41F1-B9B2-E88D6174073D}" srcOrd="0" destOrd="0" parTransId="{FA280DDD-214E-44E2-A8E9-B2CF02BCFCA5}" sibTransId="{4DF94EBB-5684-4427-ADD8-48B57CCF157D}"/>
    <dgm:cxn modelId="{010EEFE7-C45B-4367-B126-C9D40A0004E8}" type="presParOf" srcId="{2513833B-AC24-4287-A055-13319DFA3682}" destId="{B79EDE70-8DC3-40A4-91C3-3C10826B3499}" srcOrd="0" destOrd="0" presId="urn:microsoft.com/office/officeart/2008/layout/CircularPictureCallout"/>
    <dgm:cxn modelId="{5DD2DB66-F325-48D1-9EA5-28E571E46F73}" type="presParOf" srcId="{B79EDE70-8DC3-40A4-91C3-3C10826B3499}" destId="{5F404AC1-DE5A-4F22-AC9E-E5B6FF29DF6D}" srcOrd="0" destOrd="0" presId="urn:microsoft.com/office/officeart/2008/layout/CircularPictureCallout"/>
    <dgm:cxn modelId="{E2838ABB-8C26-40FD-B01E-1B8BFBB98635}" type="presParOf" srcId="{5F404AC1-DE5A-4F22-AC9E-E5B6FF29DF6D}" destId="{444A21AA-1BD8-4E92-9701-E199D80E6C57}" srcOrd="0" destOrd="0" presId="urn:microsoft.com/office/officeart/2008/layout/CircularPictureCallout"/>
    <dgm:cxn modelId="{B36B4E57-4F04-4932-8DD0-4CA26F053D24}" type="presParOf" srcId="{B79EDE70-8DC3-40A4-91C3-3C10826B3499}" destId="{749CF29B-D4D3-40D3-8571-5886710DD046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5F1ABD-0F53-4C59-A35D-89731CD7DE8B}">
      <dsp:nvSpPr>
        <dsp:cNvPr id="0" name=""/>
        <dsp:cNvSpPr/>
      </dsp:nvSpPr>
      <dsp:spPr>
        <a:xfrm rot="10800000">
          <a:off x="1914273" y="2434"/>
          <a:ext cx="6087094" cy="1524231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72144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1. </a:t>
          </a:r>
          <a:r>
            <a:rPr lang="ru-RU" sz="1800" kern="1200" dirty="0"/>
            <a:t>Создание дружелюбного интерфейса для удобной работы с программой</a:t>
          </a:r>
        </a:p>
      </dsp:txBody>
      <dsp:txXfrm rot="10800000">
        <a:off x="2295331" y="2434"/>
        <a:ext cx="5706036" cy="1524231"/>
      </dsp:txXfrm>
    </dsp:sp>
    <dsp:sp modelId="{81E70491-E0F6-4336-84E4-9E168EBB5F97}">
      <dsp:nvSpPr>
        <dsp:cNvPr id="0" name=""/>
        <dsp:cNvSpPr/>
      </dsp:nvSpPr>
      <dsp:spPr>
        <a:xfrm>
          <a:off x="1152157" y="2434"/>
          <a:ext cx="1524231" cy="1524231"/>
        </a:xfrm>
        <a:prstGeom prst="ellipse">
          <a:avLst/>
        </a:prstGeom>
        <a:solidFill>
          <a:schemeClr val="tx1"/>
        </a:solidFill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A164F4B-38B7-44F4-8ACA-0683084DF138}">
      <dsp:nvSpPr>
        <dsp:cNvPr id="0" name=""/>
        <dsp:cNvSpPr/>
      </dsp:nvSpPr>
      <dsp:spPr>
        <a:xfrm rot="10800000">
          <a:off x="1914273" y="1981661"/>
          <a:ext cx="6087094" cy="1524231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72144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2. </a:t>
          </a:r>
          <a:r>
            <a:rPr lang="ru-RU" sz="1800" kern="1200" dirty="0"/>
            <a:t>Обучение работников использованию новой цифровой системы</a:t>
          </a:r>
        </a:p>
      </dsp:txBody>
      <dsp:txXfrm rot="10800000">
        <a:off x="2295331" y="1981661"/>
        <a:ext cx="5706036" cy="1524231"/>
      </dsp:txXfrm>
    </dsp:sp>
    <dsp:sp modelId="{E6236F4A-C1D7-4054-ABD4-46C1C8EB0B35}">
      <dsp:nvSpPr>
        <dsp:cNvPr id="0" name=""/>
        <dsp:cNvSpPr/>
      </dsp:nvSpPr>
      <dsp:spPr>
        <a:xfrm>
          <a:off x="1152157" y="1981661"/>
          <a:ext cx="1524231" cy="1524231"/>
        </a:xfrm>
        <a:prstGeom prst="ellipse">
          <a:avLst/>
        </a:prstGeom>
        <a:solidFill>
          <a:schemeClr val="tx1"/>
        </a:solidFill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271ACC5-833F-462C-8DF2-F5F8338D605F}">
      <dsp:nvSpPr>
        <dsp:cNvPr id="0" name=""/>
        <dsp:cNvSpPr/>
      </dsp:nvSpPr>
      <dsp:spPr>
        <a:xfrm rot="10800000">
          <a:off x="1914273" y="3960887"/>
          <a:ext cx="6087094" cy="1524231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72144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3. </a:t>
          </a:r>
          <a:r>
            <a:rPr lang="ru-RU" sz="1800" kern="1200" dirty="0"/>
            <a:t>Интеграция с иными цифровыми продуктами компании </a:t>
          </a:r>
          <a:r>
            <a:rPr lang="ru-RU" sz="1800" kern="1200" dirty="0" err="1"/>
            <a:t>Норникель</a:t>
          </a:r>
          <a:endParaRPr lang="ru-RU" sz="1800" kern="1200" dirty="0"/>
        </a:p>
      </dsp:txBody>
      <dsp:txXfrm rot="10800000">
        <a:off x="2295331" y="3960887"/>
        <a:ext cx="5706036" cy="1524231"/>
      </dsp:txXfrm>
    </dsp:sp>
    <dsp:sp modelId="{52554362-EC3D-4E96-80B0-710671056103}">
      <dsp:nvSpPr>
        <dsp:cNvPr id="0" name=""/>
        <dsp:cNvSpPr/>
      </dsp:nvSpPr>
      <dsp:spPr>
        <a:xfrm>
          <a:off x="1152157" y="3960887"/>
          <a:ext cx="1524231" cy="1524231"/>
        </a:xfrm>
        <a:prstGeom prst="ellipse">
          <a:avLst/>
        </a:prstGeom>
        <a:solidFill>
          <a:schemeClr val="tx1"/>
        </a:solidFill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55AE95-4D2E-45F6-BC21-E0AAB057F807}">
      <dsp:nvSpPr>
        <dsp:cNvPr id="0" name=""/>
        <dsp:cNvSpPr/>
      </dsp:nvSpPr>
      <dsp:spPr>
        <a:xfrm>
          <a:off x="645833" y="0"/>
          <a:ext cx="4136684" cy="413668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7F9281C-C497-4A23-B927-F5A8A521FC4B}">
      <dsp:nvSpPr>
        <dsp:cNvPr id="0" name=""/>
        <dsp:cNvSpPr/>
      </dsp:nvSpPr>
      <dsp:spPr>
        <a:xfrm>
          <a:off x="2233808" y="2291842"/>
          <a:ext cx="2102407" cy="1084053"/>
        </a:xfrm>
        <a:prstGeom prst="rect">
          <a:avLst/>
        </a:prstGeom>
        <a:noFill/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4100" kern="1200" dirty="0"/>
        </a:p>
      </dsp:txBody>
      <dsp:txXfrm>
        <a:off x="2233808" y="2291842"/>
        <a:ext cx="2102407" cy="10840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4A21AA-1BD8-4E92-9701-E199D80E6C57}">
      <dsp:nvSpPr>
        <dsp:cNvPr id="0" name=""/>
        <dsp:cNvSpPr/>
      </dsp:nvSpPr>
      <dsp:spPr>
        <a:xfrm>
          <a:off x="2852661" y="113971"/>
          <a:ext cx="6301440" cy="630144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749CF29B-D4D3-40D3-8571-5886710DD046}">
      <dsp:nvSpPr>
        <dsp:cNvPr id="0" name=""/>
        <dsp:cNvSpPr/>
      </dsp:nvSpPr>
      <dsp:spPr>
        <a:xfrm>
          <a:off x="4284979" y="4396304"/>
          <a:ext cx="4032921" cy="2079475"/>
        </a:xfrm>
        <a:prstGeom prst="rect">
          <a:avLst/>
        </a:prstGeom>
        <a:noFill/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6500" kern="1200" dirty="0"/>
        </a:p>
      </dsp:txBody>
      <dsp:txXfrm>
        <a:off x="4284979" y="4396304"/>
        <a:ext cx="4032921" cy="20794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F5F27B60-8217-4A89-B9E3-144407791C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959CE8D-2F52-4009-9D24-D64CC9B465F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E7CE4E-108F-4183-8A80-B57B348D9859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14F729F-5234-42EF-8ADF-D2DE9737ED8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425AA25-A106-416C-A295-E58A3CE4E20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AF89E7-CFD2-41AE-93CF-05B45BFE1A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9114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353992-2D17-43BE-A95F-BED3AC119F5F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54EB42-B8B9-4CA5-920C-281DE1C1A5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8347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54EB42-B8B9-4CA5-920C-281DE1C1A5F2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4771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54EB42-B8B9-4CA5-920C-281DE1C1A5F2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3657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5B318-9671-42F8-B03C-6F7F37211D29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F606-A821-4A2B-8A4D-F9F1EE7044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1360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5B318-9671-42F8-B03C-6F7F37211D29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F606-A821-4A2B-8A4D-F9F1EE7044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765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5B318-9671-42F8-B03C-6F7F37211D29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F606-A821-4A2B-8A4D-F9F1EE7044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8181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5B318-9671-42F8-B03C-6F7F37211D29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F606-A821-4A2B-8A4D-F9F1EE7044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0761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5B318-9671-42F8-B03C-6F7F37211D29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F606-A821-4A2B-8A4D-F9F1EE7044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2082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5B318-9671-42F8-B03C-6F7F37211D29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F606-A821-4A2B-8A4D-F9F1EE7044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8053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5B318-9671-42F8-B03C-6F7F37211D29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F606-A821-4A2B-8A4D-F9F1EE704469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980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5B318-9671-42F8-B03C-6F7F37211D29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F606-A821-4A2B-8A4D-F9F1EE7044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5510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5B318-9671-42F8-B03C-6F7F37211D29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F606-A821-4A2B-8A4D-F9F1EE7044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8004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5B318-9671-42F8-B03C-6F7F37211D29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F606-A821-4A2B-8A4D-F9F1EE7044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2521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FA85B318-9671-42F8-B03C-6F7F37211D29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F606-A821-4A2B-8A4D-F9F1EE7044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5614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A85B318-9671-42F8-B03C-6F7F37211D29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4E77F606-A821-4A2B-8A4D-F9F1EE7044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3767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6777E9-AC39-4444-A8CD-1F9E51245AF5}"/>
              </a:ext>
            </a:extLst>
          </p:cNvPr>
          <p:cNvSpPr txBox="1"/>
          <p:nvPr/>
        </p:nvSpPr>
        <p:spPr>
          <a:xfrm>
            <a:off x="1653309" y="221674"/>
            <a:ext cx="8885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бюджетное образовательное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учереждение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высшего образования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«Заполярный государственный университет именит Н. М. Федоровского»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F5DEAE-9EE4-4C70-8C2B-DBD88029CA99}"/>
              </a:ext>
            </a:extLst>
          </p:cNvPr>
          <p:cNvSpPr txBox="1"/>
          <p:nvPr/>
        </p:nvSpPr>
        <p:spPr>
          <a:xfrm>
            <a:off x="8592103" y="5435997"/>
            <a:ext cx="3339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Ангел А.Ю ИС-24</a:t>
            </a:r>
          </a:p>
          <a:p>
            <a:pPr algn="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Саушкин Л.Д. ИС-24</a:t>
            </a:r>
          </a:p>
          <a:p>
            <a:pPr algn="r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 в профиль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3F7959-AF6D-4782-93B1-E33E7D98BC1A}"/>
              </a:ext>
            </a:extLst>
          </p:cNvPr>
          <p:cNvSpPr txBox="1"/>
          <p:nvPr/>
        </p:nvSpPr>
        <p:spPr>
          <a:xfrm>
            <a:off x="3592945" y="1933231"/>
            <a:ext cx="5006109" cy="954107"/>
          </a:xfrm>
          <a:prstGeom prst="rect">
            <a:avLst/>
          </a:prstGeom>
          <a:noFill/>
          <a:ln w="28575">
            <a:noFill/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информирования задач тех. процесса</a:t>
            </a:r>
          </a:p>
        </p:txBody>
      </p:sp>
    </p:spTree>
    <p:extLst>
      <p:ext uri="{BB962C8B-B14F-4D97-AF65-F5344CB8AC3E}">
        <p14:creationId xmlns:p14="http://schemas.microsoft.com/office/powerpoint/2010/main" val="302794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17ABFB4-BF56-4A56-BC3F-3F70174FD585}"/>
              </a:ext>
            </a:extLst>
          </p:cNvPr>
          <p:cNvSpPr/>
          <p:nvPr/>
        </p:nvSpPr>
        <p:spPr>
          <a:xfrm>
            <a:off x="6670307" y="-96253"/>
            <a:ext cx="5314272" cy="7141946"/>
          </a:xfrm>
          <a:prstGeom prst="rect">
            <a:avLst/>
          </a:prstGeom>
          <a:solidFill>
            <a:srgbClr val="D34817"/>
          </a:solidFill>
          <a:ln>
            <a:noFill/>
          </a:ln>
          <a:effectLst>
            <a:outerShdw blurRad="177800" dist="50800" dir="2160000" algn="ctr" rotWithShape="0">
              <a:srgbClr val="000000"/>
            </a:outerShd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9CFAF0-E36D-438B-9925-FF8F91C0E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753" y="289113"/>
            <a:ext cx="4287381" cy="28604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626B9D-A66A-4A17-91CB-962625AF05BE}"/>
              </a:ext>
            </a:extLst>
          </p:cNvPr>
          <p:cNvSpPr txBox="1"/>
          <p:nvPr/>
        </p:nvSpPr>
        <p:spPr>
          <a:xfrm>
            <a:off x="517237" y="483594"/>
            <a:ext cx="4740563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Проблема –  во время процесса передачи задач и информации используются такие методы как письменная запись в книгу нарядов и передача в устной форме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Данные методы являются ненадежными, так как во время передачи информации возникает недопонимание между работниками, в следствие чего информация теряется.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Такие методы являются неудобными и ненадежными</a:t>
            </a:r>
          </a:p>
          <a:p>
            <a:endParaRPr lang="ru-RU" sz="16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EA6E01E-2107-49E3-A3A3-81781F7DB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491" y="3377291"/>
            <a:ext cx="2963904" cy="296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96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D62D91D-4268-424E-899F-9C2E6F5F31AB}"/>
              </a:ext>
            </a:extLst>
          </p:cNvPr>
          <p:cNvSpPr/>
          <p:nvPr/>
        </p:nvSpPr>
        <p:spPr>
          <a:xfrm>
            <a:off x="6384022" y="-337712"/>
            <a:ext cx="5596613" cy="729677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>
            <a:outerShdw blurRad="177800" dist="50800" dir="2160000" algn="ctr" rotWithShape="0">
              <a:srgbClr val="000000"/>
            </a:outerShd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DBAE20-48CB-47C4-A7D3-89385CF3C1AE}"/>
              </a:ext>
            </a:extLst>
          </p:cNvPr>
          <p:cNvSpPr txBox="1"/>
          <p:nvPr/>
        </p:nvSpPr>
        <p:spPr>
          <a:xfrm>
            <a:off x="442955" y="638990"/>
            <a:ext cx="490056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Данная система информирование предназначена для облегчения передачи информации о целях предстоящей работы между работниками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Так же система служит для более быстрого взаимодействия между работниками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Система предусматривает наглядное представление задач в удобной электронной форме в виде мобильного или веб-приложения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7EEEC8-A6EA-4D24-B7D2-8D395F66BF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33824" r="13919" b="34036"/>
          <a:stretch/>
        </p:blipFill>
        <p:spPr>
          <a:xfrm>
            <a:off x="6728061" y="605563"/>
            <a:ext cx="4908884" cy="22041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264677D-CC1C-4733-89A0-10F255D8E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061" y="3485923"/>
            <a:ext cx="4908884" cy="24085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2731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204D321-44D0-4E67-A53F-89A0259ADC5E}"/>
              </a:ext>
            </a:extLst>
          </p:cNvPr>
          <p:cNvSpPr/>
          <p:nvPr/>
        </p:nvSpPr>
        <p:spPr>
          <a:xfrm>
            <a:off x="0" y="2040554"/>
            <a:ext cx="12192000" cy="4817443"/>
          </a:xfrm>
          <a:prstGeom prst="rect">
            <a:avLst/>
          </a:prstGeom>
          <a:solidFill>
            <a:srgbClr val="00B0F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B15062D-5BDE-47CF-B3F5-DD828A9A7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144" y="543844"/>
            <a:ext cx="2962688" cy="11050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C958A4-FEFC-4970-B53B-5110ACF0CF34}"/>
              </a:ext>
            </a:extLst>
          </p:cNvPr>
          <p:cNvSpPr txBox="1"/>
          <p:nvPr/>
        </p:nvSpPr>
        <p:spPr>
          <a:xfrm>
            <a:off x="420836" y="184931"/>
            <a:ext cx="79463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Компания «Диспетчер» позиционирует себя как эффективное цифровое решения, целью которого служит оптимизация рабочего труда за счет мониторинга тех. процесса, анализа показателей эффективности, набор готовых отчетов и аналитических панелей для широкого круга специалистов предприятия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943100-C9E2-4866-A285-DDFE555668CB}"/>
              </a:ext>
            </a:extLst>
          </p:cNvPr>
          <p:cNvSpPr txBox="1"/>
          <p:nvPr/>
        </p:nvSpPr>
        <p:spPr>
          <a:xfrm>
            <a:off x="4790108" y="2205286"/>
            <a:ext cx="35770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Один из основных модулей компании, </a:t>
            </a:r>
            <a:r>
              <a:rPr lang="en-US" dirty="0"/>
              <a:t>MES.</a:t>
            </a:r>
          </a:p>
          <a:p>
            <a:endParaRPr lang="en-US" dirty="0"/>
          </a:p>
          <a:p>
            <a:r>
              <a:rPr lang="ru-RU" dirty="0"/>
              <a:t>Его главными задачами являются Планирование и контроль производственной деятельности, а так же Наглядная визуализация выполнения производственных заданий и сопутствующих процессов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5830A8-E381-4EA3-9E55-D7949636B1D0}"/>
              </a:ext>
            </a:extLst>
          </p:cNvPr>
          <p:cNvSpPr txBox="1"/>
          <p:nvPr/>
        </p:nvSpPr>
        <p:spPr>
          <a:xfrm>
            <a:off x="8455968" y="2250707"/>
            <a:ext cx="357703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Возможности </a:t>
            </a:r>
            <a:r>
              <a:rPr lang="en-US" dirty="0"/>
              <a:t>MES: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Планирование и диспетчеризация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Учет хода производства и визуализация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Управление оборудованием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 Цифровые рабочие места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Контроль материальных потоков и ресурсов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Контроль соблюдения технологии</a:t>
            </a:r>
            <a:endParaRPr lang="en-US" dirty="0"/>
          </a:p>
          <a:p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6C2D5FF-4148-4CF2-9EC9-B1704CAA9F3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30" y="4607293"/>
            <a:ext cx="3725848" cy="20657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8708CB9-2029-4668-8C80-CC3C02632CA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30" y="2250707"/>
            <a:ext cx="3725848" cy="2090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635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359134A-7BF1-44A7-AA0B-71E79C0425B3}"/>
              </a:ext>
            </a:extLst>
          </p:cNvPr>
          <p:cNvSpPr txBox="1"/>
          <p:nvPr/>
        </p:nvSpPr>
        <p:spPr>
          <a:xfrm>
            <a:off x="4180572" y="77002"/>
            <a:ext cx="3830855" cy="646331"/>
          </a:xfrm>
          <a:prstGeom prst="rect">
            <a:avLst/>
          </a:prstGeom>
          <a:solidFill>
            <a:schemeClr val="bg1">
              <a:lumMod val="85000"/>
              <a:lumOff val="15000"/>
              <a:alpha val="80000"/>
            </a:schemeClr>
          </a:solidFill>
          <a:effectLst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3600" dirty="0"/>
              <a:t>Цели</a:t>
            </a:r>
          </a:p>
        </p:txBody>
      </p:sp>
      <p:graphicFrame>
        <p:nvGraphicFramePr>
          <p:cNvPr id="21" name="Схема 20">
            <a:extLst>
              <a:ext uri="{FF2B5EF4-FFF2-40B4-BE49-F238E27FC236}">
                <a16:creationId xmlns:a16="http://schemas.microsoft.com/office/drawing/2014/main" id="{1DE2B0B1-A3C3-416F-A9F8-49A216971F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1111296"/>
              </p:ext>
            </p:extLst>
          </p:nvPr>
        </p:nvGraphicFramePr>
        <p:xfrm>
          <a:off x="1143000" y="999233"/>
          <a:ext cx="9153525" cy="5487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8AE47DD6-067A-4A8E-A772-6EB71F7CFC7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708" y="5306384"/>
            <a:ext cx="818737" cy="818737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C9755799-03BC-4802-97ED-2EB60B447C5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059" y="3333750"/>
            <a:ext cx="818520" cy="81852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69C5075C-BE14-4275-A6B1-5E5E7C672A6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059" y="1270467"/>
            <a:ext cx="990037" cy="99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0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669F98-508B-4C77-84A6-32CFA4A45448}"/>
              </a:ext>
            </a:extLst>
          </p:cNvPr>
          <p:cNvSpPr txBox="1"/>
          <p:nvPr/>
        </p:nvSpPr>
        <p:spPr>
          <a:xfrm>
            <a:off x="88233" y="305068"/>
            <a:ext cx="543988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 компании Норильский Никель используется приложение «Суперника». Оно призвано предоставить работникам информацию об их профиле, получение справочных данных, а так же информацию о расписании, экзаменах и т.п.</a:t>
            </a:r>
          </a:p>
          <a:p>
            <a:endParaRPr lang="ru-RU" dirty="0">
              <a:latin typeface="Arial Black" panose="020B0A04020102020204" pitchFamily="34" charset="0"/>
            </a:endParaRPr>
          </a:p>
          <a:p>
            <a:r>
              <a:rPr lang="ru-RU" dirty="0">
                <a:solidFill>
                  <a:srgbClr val="FFC000"/>
                </a:solidFill>
                <a:latin typeface="Arial Black" panose="020B0A04020102020204" pitchFamily="34" charset="0"/>
              </a:rPr>
              <a:t>НО! В приложении отсутствуют данные, связанные напрямую с выполнением работы.</a:t>
            </a:r>
          </a:p>
          <a:p>
            <a:endParaRPr lang="ru-RU" dirty="0">
              <a:solidFill>
                <a:srgbClr val="FFC000"/>
              </a:solidFill>
              <a:latin typeface="Arial Black" panose="020B0A04020102020204" pitchFamily="34" charset="0"/>
            </a:endParaRPr>
          </a:p>
          <a:p>
            <a:r>
              <a:rPr lang="ru-RU" dirty="0">
                <a:latin typeface="Arial Black" panose="020B0A04020102020204" pitchFamily="34" charset="0"/>
              </a:rPr>
              <a:t>Поскольку приложение «Суперника» распространяется только между работниками компании проект предполагает расширение функционал приложения добавлением ряда функций позволяющих персоналу обмениваться информацией о текущих задачах в электронной форме, как это было сделано в примере модуля </a:t>
            </a:r>
            <a:r>
              <a:rPr lang="en-US" dirty="0">
                <a:latin typeface="Arial Black" panose="020B0A04020102020204" pitchFamily="34" charset="0"/>
              </a:rPr>
              <a:t>MES.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60A92942-44DA-42D9-8964-385F09B25494}"/>
              </a:ext>
            </a:extLst>
          </p:cNvPr>
          <p:cNvSpPr/>
          <p:nvPr/>
        </p:nvSpPr>
        <p:spPr>
          <a:xfrm>
            <a:off x="6901313" y="298247"/>
            <a:ext cx="4389120" cy="5804034"/>
          </a:xfrm>
          <a:prstGeom prst="round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10D5DA0A-0800-4F9C-89F8-761D6887AB78}"/>
              </a:ext>
            </a:extLst>
          </p:cNvPr>
          <p:cNvSpPr/>
          <p:nvPr/>
        </p:nvSpPr>
        <p:spPr>
          <a:xfrm>
            <a:off x="9587251" y="900787"/>
            <a:ext cx="1322529" cy="1322529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MES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4AA533F-2C14-4DF1-AF03-D8B16CAB2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872" y="761553"/>
            <a:ext cx="1600998" cy="1600998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60DA8F48-2A4C-4C26-9613-F234254AFE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346" y="4148388"/>
            <a:ext cx="2525769" cy="1597857"/>
          </a:xfrm>
          <a:prstGeom prst="rect">
            <a:avLst/>
          </a:prstGeom>
        </p:spPr>
      </p:pic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249F3C86-A154-492E-8BC0-A10D7AF87F7D}"/>
              </a:ext>
            </a:extLst>
          </p:cNvPr>
          <p:cNvCxnSpPr>
            <a:cxnSpLocks/>
          </p:cNvCxnSpPr>
          <p:nvPr/>
        </p:nvCxnSpPr>
        <p:spPr>
          <a:xfrm>
            <a:off x="7979346" y="2476500"/>
            <a:ext cx="859854" cy="1671888"/>
          </a:xfrm>
          <a:prstGeom prst="straightConnector1">
            <a:avLst/>
          </a:prstGeom>
          <a:ln w="69850">
            <a:solidFill>
              <a:srgbClr val="00B0F0"/>
            </a:solidFill>
            <a:tailEnd type="triangle"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683F7F1-2973-4618-92C8-BF72EBE80AF3}"/>
              </a:ext>
            </a:extLst>
          </p:cNvPr>
          <p:cNvCxnSpPr>
            <a:cxnSpLocks/>
          </p:cNvCxnSpPr>
          <p:nvPr/>
        </p:nvCxnSpPr>
        <p:spPr>
          <a:xfrm flipH="1">
            <a:off x="9625821" y="2552700"/>
            <a:ext cx="518304" cy="1595688"/>
          </a:xfrm>
          <a:prstGeom prst="straightConnector1">
            <a:avLst/>
          </a:prstGeom>
          <a:ln w="69850">
            <a:solidFill>
              <a:srgbClr val="00B0F0"/>
            </a:solidFill>
            <a:tailEnd type="triangle"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787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Схема 10">
            <a:extLst>
              <a:ext uri="{FF2B5EF4-FFF2-40B4-BE49-F238E27FC236}">
                <a16:creationId xmlns:a16="http://schemas.microsoft.com/office/drawing/2014/main" id="{F681AEFC-EAE2-41B6-BBE5-4D161A616A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6624962"/>
              </p:ext>
            </p:extLst>
          </p:nvPr>
        </p:nvGraphicFramePr>
        <p:xfrm>
          <a:off x="8906988" y="3930446"/>
          <a:ext cx="6570024" cy="4380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Схема 9">
            <a:extLst>
              <a:ext uri="{FF2B5EF4-FFF2-40B4-BE49-F238E27FC236}">
                <a16:creationId xmlns:a16="http://schemas.microsoft.com/office/drawing/2014/main" id="{21DC4A40-2D06-4752-9A9C-D422E8EE55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3799715"/>
              </p:ext>
            </p:extLst>
          </p:nvPr>
        </p:nvGraphicFramePr>
        <p:xfrm>
          <a:off x="-5515896" y="-2281466"/>
          <a:ext cx="12602880" cy="8401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06C2829-FD70-47BA-BB0C-A0B3AA1CA638}"/>
              </a:ext>
            </a:extLst>
          </p:cNvPr>
          <p:cNvSpPr txBox="1"/>
          <p:nvPr/>
        </p:nvSpPr>
        <p:spPr>
          <a:xfrm>
            <a:off x="504825" y="5339313"/>
            <a:ext cx="2876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Над проектом работали:</a:t>
            </a:r>
          </a:p>
          <a:p>
            <a:r>
              <a:rPr lang="ru-RU" dirty="0"/>
              <a:t>Ангел А.В.</a:t>
            </a:r>
          </a:p>
          <a:p>
            <a:r>
              <a:rPr lang="ru-RU" dirty="0"/>
              <a:t>Саушкин Л.Д.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24BCCD-8D28-4ABF-8904-969A4FFF9278}"/>
              </a:ext>
            </a:extLst>
          </p:cNvPr>
          <p:cNvSpPr txBox="1"/>
          <p:nvPr/>
        </p:nvSpPr>
        <p:spPr>
          <a:xfrm>
            <a:off x="4666949" y="737547"/>
            <a:ext cx="4354038" cy="3477875"/>
          </a:xfrm>
          <a:prstGeom prst="rect">
            <a:avLst/>
          </a:prstGeom>
          <a:noFill/>
          <a:effectLst>
            <a:softEdge rad="762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rgbClr val="FFC000"/>
                </a:solidFill>
              </a:rPr>
              <a:t>Заключение</a:t>
            </a:r>
          </a:p>
          <a:p>
            <a:pPr algn="ctr"/>
            <a:endParaRPr lang="ru-RU" sz="2000" dirty="0">
              <a:solidFill>
                <a:srgbClr val="FFC000"/>
              </a:solidFill>
            </a:endParaRPr>
          </a:p>
          <a:p>
            <a:r>
              <a:rPr lang="ru-RU" sz="2000" dirty="0"/>
              <a:t>В данном проекте была выявлена проблема, обозначены главные цели и выдвинуты предложения по улучшению информирования работников о задачах.</a:t>
            </a:r>
          </a:p>
          <a:p>
            <a:endParaRPr lang="ru-RU" sz="2000" dirty="0"/>
          </a:p>
          <a:p>
            <a:endParaRPr lang="ru-RU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89B54B-17C8-4F1D-A500-A512253A29A7}"/>
              </a:ext>
            </a:extLst>
          </p:cNvPr>
          <p:cNvSpPr txBox="1"/>
          <p:nvPr/>
        </p:nvSpPr>
        <p:spPr>
          <a:xfrm>
            <a:off x="4189003" y="5272032"/>
            <a:ext cx="53099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00609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Посылка">
  <a:themeElements>
    <a:clrScheme name="Оранжевый и красный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Другая 1">
      <a:majorFont>
        <a:latin typeface="Arial Black"/>
        <a:ea typeface=""/>
        <a:cs typeface=""/>
      </a:majorFont>
      <a:minorFont>
        <a:latin typeface="Arial Black"/>
        <a:ea typeface=""/>
        <a:cs typeface=""/>
      </a:minorFont>
    </a:fontScheme>
    <a:fmtScheme name="Посылка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TM10001115[[fn=Посылка]]</Template>
  <TotalTime>431</TotalTime>
  <Words>366</Words>
  <Application>Microsoft Office PowerPoint</Application>
  <PresentationFormat>Широкоэкранный</PresentationFormat>
  <Paragraphs>47</Paragraphs>
  <Slides>7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Arial Black</vt:lpstr>
      <vt:lpstr>Calibri</vt:lpstr>
      <vt:lpstr>Times New Roman</vt:lpstr>
      <vt:lpstr>Посылка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леонид Саушкин</dc:creator>
  <cp:lastModifiedBy>Leon</cp:lastModifiedBy>
  <cp:revision>34</cp:revision>
  <dcterms:created xsi:type="dcterms:W3CDTF">2024-12-09T15:06:33Z</dcterms:created>
  <dcterms:modified xsi:type="dcterms:W3CDTF">2024-12-10T06:39:40Z</dcterms:modified>
</cp:coreProperties>
</file>